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18" autoAdjust="0"/>
    <p:restoredTop sz="94660"/>
  </p:normalViewPr>
  <p:slideViewPr>
    <p:cSldViewPr snapToGrid="0">
      <p:cViewPr>
        <p:scale>
          <a:sx n="82" d="100"/>
          <a:sy n="82" d="100"/>
        </p:scale>
        <p:origin x="533"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8814FB24-D238-4E2E-9752-E32314DF9F26}" type="datetimeFigureOut">
              <a:rPr lang="en-US" smtClean="0"/>
              <a:t>4/26/2025</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0016A26B-C985-4920-9E21-18D3B266FB32}"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8474103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14FB24-D238-4E2E-9752-E32314DF9F26}" type="datetimeFigureOut">
              <a:rPr lang="en-US" smtClean="0"/>
              <a:t>4/26/2025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16A26B-C985-4920-9E21-18D3B266FB32}" type="slidenum">
              <a:rPr lang="en-US" smtClean="0"/>
              <a:t>‹#›</a:t>
            </a:fld>
            <a:endParaRPr lang="en-US"/>
          </a:p>
        </p:txBody>
      </p:sp>
    </p:spTree>
    <p:extLst>
      <p:ext uri="{BB962C8B-B14F-4D97-AF65-F5344CB8AC3E}">
        <p14:creationId xmlns:p14="http://schemas.microsoft.com/office/powerpoint/2010/main" val="1629675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14FB24-D238-4E2E-9752-E32314DF9F26}" type="datetimeFigureOut">
              <a:rPr lang="en-US" smtClean="0"/>
              <a:t>4/26/2025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16A26B-C985-4920-9E21-18D3B266FB32}" type="slidenum">
              <a:rPr lang="en-US" smtClean="0"/>
              <a:t>‹#›</a:t>
            </a:fld>
            <a:endParaRPr lang="en-US"/>
          </a:p>
        </p:txBody>
      </p:sp>
    </p:spTree>
    <p:extLst>
      <p:ext uri="{BB962C8B-B14F-4D97-AF65-F5344CB8AC3E}">
        <p14:creationId xmlns:p14="http://schemas.microsoft.com/office/powerpoint/2010/main" val="1852901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14FB24-D238-4E2E-9752-E32314DF9F26}" type="datetimeFigureOut">
              <a:rPr lang="en-US" smtClean="0"/>
              <a:t>4/26/2025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16A26B-C985-4920-9E21-18D3B266FB32}" type="slidenum">
              <a:rPr lang="en-US" smtClean="0"/>
              <a:t>‹#›</a:t>
            </a:fld>
            <a:endParaRPr lang="en-US"/>
          </a:p>
        </p:txBody>
      </p:sp>
    </p:spTree>
    <p:extLst>
      <p:ext uri="{BB962C8B-B14F-4D97-AF65-F5344CB8AC3E}">
        <p14:creationId xmlns:p14="http://schemas.microsoft.com/office/powerpoint/2010/main" val="3518988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14FB24-D238-4E2E-9752-E32314DF9F26}" type="datetimeFigureOut">
              <a:rPr lang="en-US" smtClean="0"/>
              <a:t>4/26/2025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16A26B-C985-4920-9E21-18D3B266FB32}"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741649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814FB24-D238-4E2E-9752-E32314DF9F26}" type="datetimeFigureOut">
              <a:rPr lang="en-US" smtClean="0"/>
              <a:t>4/26/2025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16A26B-C985-4920-9E21-18D3B266FB32}" type="slidenum">
              <a:rPr lang="en-US" smtClean="0"/>
              <a:t>‹#›</a:t>
            </a:fld>
            <a:endParaRPr lang="en-US"/>
          </a:p>
        </p:txBody>
      </p:sp>
    </p:spTree>
    <p:extLst>
      <p:ext uri="{BB962C8B-B14F-4D97-AF65-F5344CB8AC3E}">
        <p14:creationId xmlns:p14="http://schemas.microsoft.com/office/powerpoint/2010/main" val="3853254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814FB24-D238-4E2E-9752-E32314DF9F26}" type="datetimeFigureOut">
              <a:rPr lang="en-US" smtClean="0"/>
              <a:t>4/26/2025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016A26B-C985-4920-9E21-18D3B266FB32}" type="slidenum">
              <a:rPr lang="en-US" smtClean="0"/>
              <a:t>‹#›</a:t>
            </a:fld>
            <a:endParaRPr lang="en-US"/>
          </a:p>
        </p:txBody>
      </p:sp>
    </p:spTree>
    <p:extLst>
      <p:ext uri="{BB962C8B-B14F-4D97-AF65-F5344CB8AC3E}">
        <p14:creationId xmlns:p14="http://schemas.microsoft.com/office/powerpoint/2010/main" val="23299267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814FB24-D238-4E2E-9752-E32314DF9F26}" type="datetimeFigureOut">
              <a:rPr lang="en-US" smtClean="0"/>
              <a:t>4/26/2025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016A26B-C985-4920-9E21-18D3B266FB32}" type="slidenum">
              <a:rPr lang="en-US" smtClean="0"/>
              <a:t>‹#›</a:t>
            </a:fld>
            <a:endParaRPr lang="en-US"/>
          </a:p>
        </p:txBody>
      </p:sp>
    </p:spTree>
    <p:extLst>
      <p:ext uri="{BB962C8B-B14F-4D97-AF65-F5344CB8AC3E}">
        <p14:creationId xmlns:p14="http://schemas.microsoft.com/office/powerpoint/2010/main" val="11041060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4FB24-D238-4E2E-9752-E32314DF9F26}" type="datetimeFigureOut">
              <a:rPr lang="en-US" smtClean="0"/>
              <a:t>4/26/2025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016A26B-C985-4920-9E21-18D3B266FB32}" type="slidenum">
              <a:rPr lang="en-US" smtClean="0"/>
              <a:t>‹#›</a:t>
            </a:fld>
            <a:endParaRPr lang="en-US"/>
          </a:p>
        </p:txBody>
      </p:sp>
    </p:spTree>
    <p:extLst>
      <p:ext uri="{BB962C8B-B14F-4D97-AF65-F5344CB8AC3E}">
        <p14:creationId xmlns:p14="http://schemas.microsoft.com/office/powerpoint/2010/main" val="1394672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814FB24-D238-4E2E-9752-E32314DF9F26}" type="datetimeFigureOut">
              <a:rPr lang="en-US" smtClean="0"/>
              <a:t>4/26/2025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16A26B-C985-4920-9E21-18D3B266FB32}" type="slidenum">
              <a:rPr lang="en-US" smtClean="0"/>
              <a:t>‹#›</a:t>
            </a:fld>
            <a:endParaRPr lang="en-US"/>
          </a:p>
        </p:txBody>
      </p:sp>
    </p:spTree>
    <p:extLst>
      <p:ext uri="{BB962C8B-B14F-4D97-AF65-F5344CB8AC3E}">
        <p14:creationId xmlns:p14="http://schemas.microsoft.com/office/powerpoint/2010/main" val="2201771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814FB24-D238-4E2E-9752-E32314DF9F26}" type="datetimeFigureOut">
              <a:rPr lang="en-US" smtClean="0"/>
              <a:t>4/26/2025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16A26B-C985-4920-9E21-18D3B266FB32}" type="slidenum">
              <a:rPr lang="en-US" smtClean="0"/>
              <a:t>‹#›</a:t>
            </a:fld>
            <a:endParaRPr lang="en-US"/>
          </a:p>
        </p:txBody>
      </p:sp>
    </p:spTree>
    <p:extLst>
      <p:ext uri="{BB962C8B-B14F-4D97-AF65-F5344CB8AC3E}">
        <p14:creationId xmlns:p14="http://schemas.microsoft.com/office/powerpoint/2010/main" val="38475619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8814FB24-D238-4E2E-9752-E32314DF9F26}" type="datetimeFigureOut">
              <a:rPr lang="en-US" smtClean="0"/>
              <a:t>4/26/2025</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0016A26B-C985-4920-9E21-18D3B266FB32}" type="slidenum">
              <a:rPr lang="en-US" smtClean="0"/>
              <a:t>‹#›</a:t>
            </a:fld>
            <a:endParaRPr lang="en-US"/>
          </a:p>
        </p:txBody>
      </p:sp>
    </p:spTree>
    <p:extLst>
      <p:ext uri="{BB962C8B-B14F-4D97-AF65-F5344CB8AC3E}">
        <p14:creationId xmlns:p14="http://schemas.microsoft.com/office/powerpoint/2010/main" val="27894231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BA350-8542-41C6-C8C8-19526281339F}"/>
              </a:ext>
            </a:extLst>
          </p:cNvPr>
          <p:cNvSpPr>
            <a:spLocks noGrp="1"/>
          </p:cNvSpPr>
          <p:nvPr>
            <p:ph type="ctrTitle"/>
          </p:nvPr>
        </p:nvSpPr>
        <p:spPr>
          <a:xfrm>
            <a:off x="1261872" y="758952"/>
            <a:ext cx="9418320" cy="2170859"/>
          </a:xfrm>
        </p:spPr>
        <p:txBody>
          <a:bodyPr>
            <a:noAutofit/>
          </a:bodyPr>
          <a:lstStyle/>
          <a:p>
            <a:r>
              <a:rPr lang="en-US" sz="5400" dirty="0">
                <a:latin typeface="Times New Roman" panose="02020603050405020304" pitchFamily="18" charset="0"/>
                <a:cs typeface="Times New Roman" panose="02020603050405020304" pitchFamily="18" charset="0"/>
              </a:rPr>
              <a:t>Intelligent Navigation and Obstacle Avoidance for Autonomous Systems</a:t>
            </a:r>
          </a:p>
        </p:txBody>
      </p:sp>
      <p:sp>
        <p:nvSpPr>
          <p:cNvPr id="3" name="Subtitle 2">
            <a:extLst>
              <a:ext uri="{FF2B5EF4-FFF2-40B4-BE49-F238E27FC236}">
                <a16:creationId xmlns:a16="http://schemas.microsoft.com/office/drawing/2014/main" id="{A1CC4E51-6341-679C-DE1A-A209BEC539D9}"/>
              </a:ext>
            </a:extLst>
          </p:cNvPr>
          <p:cNvSpPr>
            <a:spLocks noGrp="1"/>
          </p:cNvSpPr>
          <p:nvPr>
            <p:ph type="subTitle" idx="1"/>
          </p:nvPr>
        </p:nvSpPr>
        <p:spPr>
          <a:xfrm>
            <a:off x="6764693" y="4030823"/>
            <a:ext cx="4926563" cy="2461417"/>
          </a:xfrm>
        </p:spPr>
        <p:txBody>
          <a:bodyPr>
            <a:normAutofit fontScale="77500" lnSpcReduction="20000"/>
          </a:bodyPr>
          <a:lstStyle/>
          <a:p>
            <a:pPr>
              <a:buNone/>
            </a:pPr>
            <a:r>
              <a:rPr lang="en-US" sz="3500" b="1" dirty="0">
                <a:solidFill>
                  <a:schemeClr val="tx1"/>
                </a:solidFill>
                <a:latin typeface="Times New Roman" panose="02020603050405020304" pitchFamily="18" charset="0"/>
                <a:cs typeface="Times New Roman" panose="02020603050405020304" pitchFamily="18" charset="0"/>
              </a:rPr>
              <a:t>Team Members:</a:t>
            </a:r>
            <a:endParaRPr lang="en-US" sz="35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3500" dirty="0">
                <a:solidFill>
                  <a:schemeClr val="tx1"/>
                </a:solidFill>
                <a:latin typeface="Times New Roman" panose="02020603050405020304" pitchFamily="18" charset="0"/>
                <a:cs typeface="Times New Roman" panose="02020603050405020304" pitchFamily="18" charset="0"/>
              </a:rPr>
              <a:t>Venkata Srimannarayana Yasam </a:t>
            </a:r>
          </a:p>
          <a:p>
            <a:pPr>
              <a:buFont typeface="Arial" panose="020B0604020202020204" pitchFamily="34" charset="0"/>
              <a:buChar char="•"/>
            </a:pPr>
            <a:r>
              <a:rPr lang="en-US" sz="3500" dirty="0">
                <a:solidFill>
                  <a:schemeClr val="tx1"/>
                </a:solidFill>
                <a:latin typeface="Times New Roman" panose="02020603050405020304" pitchFamily="18" charset="0"/>
                <a:cs typeface="Times New Roman" panose="02020603050405020304" pitchFamily="18" charset="0"/>
              </a:rPr>
              <a:t>Bindu Sri Manne </a:t>
            </a:r>
          </a:p>
          <a:p>
            <a:pPr>
              <a:buFont typeface="Arial" panose="020B0604020202020204" pitchFamily="34" charset="0"/>
              <a:buChar char="•"/>
            </a:pPr>
            <a:r>
              <a:rPr lang="en-US" sz="3500" dirty="0">
                <a:solidFill>
                  <a:schemeClr val="tx1"/>
                </a:solidFill>
                <a:latin typeface="Times New Roman" panose="02020603050405020304" pitchFamily="18" charset="0"/>
                <a:cs typeface="Times New Roman" panose="02020603050405020304" pitchFamily="18" charset="0"/>
              </a:rPr>
              <a:t>Vishnu Vardhan Reddy Kunduru</a:t>
            </a:r>
            <a:r>
              <a:rPr lang="en-US" sz="2400" dirty="0">
                <a:solidFill>
                  <a:schemeClr val="tx1"/>
                </a:solidFill>
                <a:latin typeface="Times New Roman" panose="02020603050405020304" pitchFamily="18" charset="0"/>
                <a:cs typeface="Times New Roman" panose="02020603050405020304" pitchFamily="18" charset="0"/>
              </a:rPr>
              <a:t> </a:t>
            </a:r>
          </a:p>
          <a:p>
            <a:endParaRPr lang="en-US" dirty="0"/>
          </a:p>
        </p:txBody>
      </p:sp>
    </p:spTree>
    <p:extLst>
      <p:ext uri="{BB962C8B-B14F-4D97-AF65-F5344CB8AC3E}">
        <p14:creationId xmlns:p14="http://schemas.microsoft.com/office/powerpoint/2010/main" val="653039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B1E24-99F5-AF74-7FD4-E59F1F447C54}"/>
              </a:ext>
            </a:extLst>
          </p:cNvPr>
          <p:cNvSpPr>
            <a:spLocks noGrp="1"/>
          </p:cNvSpPr>
          <p:nvPr>
            <p:ph type="ctrTitle"/>
          </p:nvPr>
        </p:nvSpPr>
        <p:spPr>
          <a:xfrm>
            <a:off x="944631" y="365760"/>
            <a:ext cx="9418320" cy="780599"/>
          </a:xfrm>
        </p:spPr>
        <p:txBody>
          <a:bodyPr>
            <a:normAutofit/>
          </a:bodyPr>
          <a:lstStyle/>
          <a:p>
            <a:r>
              <a:rPr lang="en-US" sz="4000" b="1" dirty="0">
                <a:latin typeface="Times New Roman" panose="02020603050405020304" pitchFamily="18" charset="0"/>
                <a:cs typeface="Times New Roman" panose="02020603050405020304" pitchFamily="18" charset="0"/>
              </a:rPr>
              <a:t>Conclusion &amp; Future Work</a:t>
            </a:r>
          </a:p>
        </p:txBody>
      </p:sp>
      <p:sp>
        <p:nvSpPr>
          <p:cNvPr id="3" name="Subtitle 2">
            <a:extLst>
              <a:ext uri="{FF2B5EF4-FFF2-40B4-BE49-F238E27FC236}">
                <a16:creationId xmlns:a16="http://schemas.microsoft.com/office/drawing/2014/main" id="{A85043CB-BAD6-95EE-DC61-B66EF46B3516}"/>
              </a:ext>
            </a:extLst>
          </p:cNvPr>
          <p:cNvSpPr>
            <a:spLocks noGrp="1"/>
          </p:cNvSpPr>
          <p:nvPr>
            <p:ph type="subTitle" idx="1"/>
          </p:nvPr>
        </p:nvSpPr>
        <p:spPr>
          <a:xfrm>
            <a:off x="1091682" y="1623527"/>
            <a:ext cx="9588510" cy="4868713"/>
          </a:xfrm>
        </p:spPr>
        <p:txBody>
          <a:bodyPr>
            <a:normAutofit/>
          </a:bodyPr>
          <a:lstStyle/>
          <a:p>
            <a:r>
              <a:rPr lang="en-US" sz="2000" b="1" dirty="0">
                <a:solidFill>
                  <a:schemeClr val="tx1"/>
                </a:solidFill>
                <a:latin typeface="Times New Roman" panose="02020603050405020304" pitchFamily="18" charset="0"/>
                <a:cs typeface="Times New Roman" panose="02020603050405020304" pitchFamily="18" charset="0"/>
              </a:rPr>
              <a:t>Summary:</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Our project successfully demonstrated that integrating AI techniques, such as Deep Reinforcement Learning and adaptive path planning, can significantly improve autonomous robot navigation in dynamic environments. Simulations using Gazebo, CARLA, and AirSim validated improvements in navigation success, collision avoidance, and energy efficiency.</a:t>
            </a:r>
          </a:p>
          <a:p>
            <a:pPr>
              <a:buNone/>
            </a:pPr>
            <a:endParaRPr lang="en-US" sz="2000" dirty="0">
              <a:solidFill>
                <a:schemeClr val="tx1"/>
              </a:solidFill>
              <a:latin typeface="Times New Roman" panose="02020603050405020304" pitchFamily="18" charset="0"/>
              <a:cs typeface="Times New Roman" panose="02020603050405020304" pitchFamily="18" charset="0"/>
            </a:endParaRPr>
          </a:p>
          <a:p>
            <a:r>
              <a:rPr lang="en-US" sz="2000" b="1" dirty="0">
                <a:solidFill>
                  <a:schemeClr val="tx1"/>
                </a:solidFill>
                <a:latin typeface="Times New Roman" panose="02020603050405020304" pitchFamily="18" charset="0"/>
                <a:cs typeface="Times New Roman" panose="02020603050405020304" pitchFamily="18" charset="0"/>
              </a:rPr>
              <a:t>Future Work:</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Moving forward, we aim to deploy the trained models onto real-world robots and drones, enhancing system robustness through advanced sensor fusion techniques like 3D LiDAR. We also plan to extend the framework to support decentralized multi-robot coordination in real-world applications.</a:t>
            </a:r>
          </a:p>
          <a:p>
            <a:endParaRPr lang="en-US" dirty="0"/>
          </a:p>
        </p:txBody>
      </p:sp>
    </p:spTree>
    <p:extLst>
      <p:ext uri="{BB962C8B-B14F-4D97-AF65-F5344CB8AC3E}">
        <p14:creationId xmlns:p14="http://schemas.microsoft.com/office/powerpoint/2010/main" val="3358115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ACF7D-550B-4798-7D2F-A99606318AC8}"/>
              </a:ext>
            </a:extLst>
          </p:cNvPr>
          <p:cNvSpPr>
            <a:spLocks noGrp="1"/>
          </p:cNvSpPr>
          <p:nvPr>
            <p:ph type="ctrTitle"/>
          </p:nvPr>
        </p:nvSpPr>
        <p:spPr>
          <a:xfrm>
            <a:off x="783771" y="261257"/>
            <a:ext cx="9896421" cy="709127"/>
          </a:xfrm>
        </p:spPr>
        <p:txBody>
          <a:bodyPr>
            <a:normAutofit/>
          </a:bodyPr>
          <a:lstStyle/>
          <a:p>
            <a:r>
              <a:rPr lang="en-US" sz="4000" b="1" dirty="0">
                <a:latin typeface="Times New Roman" panose="02020603050405020304" pitchFamily="18" charset="0"/>
                <a:cs typeface="Times New Roman" panose="02020603050405020304" pitchFamily="18" charset="0"/>
              </a:rPr>
              <a:t>Introduction &amp; Problem Definition</a:t>
            </a:r>
          </a:p>
        </p:txBody>
      </p:sp>
      <p:sp>
        <p:nvSpPr>
          <p:cNvPr id="3" name="Subtitle 2">
            <a:extLst>
              <a:ext uri="{FF2B5EF4-FFF2-40B4-BE49-F238E27FC236}">
                <a16:creationId xmlns:a16="http://schemas.microsoft.com/office/drawing/2014/main" id="{C4752086-9980-3D7A-1585-B8ADCF7DCFCB}"/>
              </a:ext>
            </a:extLst>
          </p:cNvPr>
          <p:cNvSpPr>
            <a:spLocks noGrp="1"/>
          </p:cNvSpPr>
          <p:nvPr>
            <p:ph type="subTitle" idx="1"/>
          </p:nvPr>
        </p:nvSpPr>
        <p:spPr>
          <a:xfrm>
            <a:off x="849086" y="1343608"/>
            <a:ext cx="10832841" cy="3974841"/>
          </a:xfrm>
        </p:spPr>
        <p:txBody>
          <a:bodyPr>
            <a:normAutofit/>
          </a:bodyPr>
          <a:lstStyle/>
          <a:p>
            <a:pPr>
              <a:buNone/>
            </a:pPr>
            <a:r>
              <a:rPr lang="en-US" sz="2000" b="1" dirty="0">
                <a:solidFill>
                  <a:schemeClr val="tx1"/>
                </a:solidFill>
                <a:latin typeface="Times New Roman" panose="02020603050405020304" pitchFamily="18" charset="0"/>
                <a:cs typeface="Times New Roman" panose="02020603050405020304" pitchFamily="18" charset="0"/>
              </a:rPr>
              <a:t>Purpose:</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We aim to develop a fully autonomous system that can navigate through complex, changing environments without human control. Our system must think, adapt, and act independently.</a:t>
            </a:r>
          </a:p>
          <a:p>
            <a:pPr>
              <a:buNone/>
            </a:pPr>
            <a:r>
              <a:rPr lang="en-US" sz="2000" b="1" dirty="0">
                <a:solidFill>
                  <a:schemeClr val="tx1"/>
                </a:solidFill>
                <a:latin typeface="Times New Roman" panose="02020603050405020304" pitchFamily="18" charset="0"/>
                <a:cs typeface="Times New Roman" panose="02020603050405020304" pitchFamily="18" charset="0"/>
              </a:rPr>
              <a:t>Challenges:</a:t>
            </a:r>
            <a:endParaRPr lang="en-US" sz="2000" dirty="0">
              <a:solidFill>
                <a:schemeClr val="tx1"/>
              </a:solidFill>
              <a:latin typeface="Times New Roman" panose="02020603050405020304" pitchFamily="18" charset="0"/>
              <a:cs typeface="Times New Roman" panose="02020603050405020304" pitchFamily="18" charset="0"/>
            </a:endParaRPr>
          </a:p>
          <a:p>
            <a:pPr marL="342900" indent="-342900">
              <a:lnSpc>
                <a:spcPct val="100000"/>
              </a:lnSpc>
              <a:spcBef>
                <a:spcPts val="600"/>
              </a:spcBef>
              <a:spcAft>
                <a:spcPts val="0"/>
              </a:spcAft>
              <a:buFont typeface="Arial" panose="020B0604020202020204" pitchFamily="34" charset="0"/>
              <a:buChar char="•"/>
            </a:pPr>
            <a:r>
              <a:rPr lang="en-US" sz="2000" b="1" dirty="0">
                <a:solidFill>
                  <a:schemeClr val="tx1"/>
                </a:solidFill>
                <a:latin typeface="Times New Roman" panose="02020603050405020304" pitchFamily="18" charset="0"/>
                <a:cs typeface="Times New Roman" panose="02020603050405020304" pitchFamily="18" charset="0"/>
              </a:rPr>
              <a:t>Perception:</a:t>
            </a:r>
            <a:r>
              <a:rPr lang="en-US" sz="2000" dirty="0">
                <a:solidFill>
                  <a:schemeClr val="tx1"/>
                </a:solidFill>
                <a:latin typeface="Times New Roman" panose="02020603050405020304" pitchFamily="18" charset="0"/>
                <a:cs typeface="Times New Roman" panose="02020603050405020304" pitchFamily="18" charset="0"/>
              </a:rPr>
              <a:t> Robots struggle with noisy and incomplete sensor data.</a:t>
            </a:r>
          </a:p>
          <a:p>
            <a:pPr marL="342900" indent="-342900">
              <a:lnSpc>
                <a:spcPct val="100000"/>
              </a:lnSpc>
              <a:spcBef>
                <a:spcPts val="600"/>
              </a:spcBef>
              <a:spcAft>
                <a:spcPts val="0"/>
              </a:spcAft>
              <a:buFont typeface="Arial" panose="020B0604020202020204" pitchFamily="34" charset="0"/>
              <a:buChar char="•"/>
            </a:pPr>
            <a:r>
              <a:rPr lang="en-US" sz="2000" b="1" dirty="0">
                <a:solidFill>
                  <a:schemeClr val="tx1"/>
                </a:solidFill>
                <a:latin typeface="Times New Roman" panose="02020603050405020304" pitchFamily="18" charset="0"/>
                <a:cs typeface="Times New Roman" panose="02020603050405020304" pitchFamily="18" charset="0"/>
              </a:rPr>
              <a:t>Planning:</a:t>
            </a:r>
            <a:r>
              <a:rPr lang="en-US" sz="2000" dirty="0">
                <a:solidFill>
                  <a:schemeClr val="tx1"/>
                </a:solidFill>
                <a:latin typeface="Times New Roman" panose="02020603050405020304" pitchFamily="18" charset="0"/>
                <a:cs typeface="Times New Roman" panose="02020603050405020304" pitchFamily="18" charset="0"/>
              </a:rPr>
              <a:t> Robots must quickly adjust paths when obstacles appear.</a:t>
            </a:r>
          </a:p>
          <a:p>
            <a:pPr marL="342900" indent="-342900">
              <a:lnSpc>
                <a:spcPct val="100000"/>
              </a:lnSpc>
              <a:spcBef>
                <a:spcPts val="600"/>
              </a:spcBef>
              <a:spcAft>
                <a:spcPts val="0"/>
              </a:spcAft>
              <a:buFont typeface="Arial" panose="020B0604020202020204" pitchFamily="34" charset="0"/>
              <a:buChar char="•"/>
            </a:pPr>
            <a:r>
              <a:rPr lang="en-US" sz="2000" b="1" dirty="0">
                <a:solidFill>
                  <a:schemeClr val="tx1"/>
                </a:solidFill>
                <a:latin typeface="Times New Roman" panose="02020603050405020304" pitchFamily="18" charset="0"/>
                <a:cs typeface="Times New Roman" panose="02020603050405020304" pitchFamily="18" charset="0"/>
              </a:rPr>
              <a:t>Control:</a:t>
            </a:r>
            <a:r>
              <a:rPr lang="en-US" sz="2000" dirty="0">
                <a:solidFill>
                  <a:schemeClr val="tx1"/>
                </a:solidFill>
                <a:latin typeface="Times New Roman" panose="02020603050405020304" pitchFamily="18" charset="0"/>
                <a:cs typeface="Times New Roman" panose="02020603050405020304" pitchFamily="18" charset="0"/>
              </a:rPr>
              <a:t> Robots must move stably across different terrains, avoiding jerky or unsafe motions.</a:t>
            </a:r>
          </a:p>
          <a:p>
            <a:r>
              <a:rPr lang="en-US" sz="2000" b="1" dirty="0">
                <a:solidFill>
                  <a:schemeClr val="tx1"/>
                </a:solidFill>
                <a:latin typeface="Times New Roman" panose="02020603050405020304" pitchFamily="18" charset="0"/>
                <a:cs typeface="Times New Roman" panose="02020603050405020304" pitchFamily="18" charset="0"/>
              </a:rPr>
              <a:t>Goal:</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Create an AI-powered solution that allows robots to perceive, plan, and control actions reliably even in unpredictable real-world conditions.</a:t>
            </a:r>
          </a:p>
          <a:p>
            <a:endParaRPr lang="en-US" dirty="0"/>
          </a:p>
        </p:txBody>
      </p:sp>
    </p:spTree>
    <p:extLst>
      <p:ext uri="{BB962C8B-B14F-4D97-AF65-F5344CB8AC3E}">
        <p14:creationId xmlns:p14="http://schemas.microsoft.com/office/powerpoint/2010/main" val="29991977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D21A0-7739-79CC-9B16-CEAE47701C50}"/>
              </a:ext>
            </a:extLst>
          </p:cNvPr>
          <p:cNvSpPr>
            <a:spLocks noGrp="1"/>
          </p:cNvSpPr>
          <p:nvPr>
            <p:ph type="ctrTitle"/>
          </p:nvPr>
        </p:nvSpPr>
        <p:spPr>
          <a:xfrm>
            <a:off x="914400" y="365126"/>
            <a:ext cx="9765792" cy="689233"/>
          </a:xfrm>
        </p:spPr>
        <p:txBody>
          <a:bodyPr>
            <a:normAutofit/>
          </a:bodyPr>
          <a:lstStyle/>
          <a:p>
            <a:r>
              <a:rPr lang="en-US" sz="4000" dirty="0">
                <a:latin typeface="Times New Roman" panose="02020603050405020304" pitchFamily="18" charset="0"/>
                <a:cs typeface="Times New Roman" panose="02020603050405020304" pitchFamily="18" charset="0"/>
              </a:rPr>
              <a:t>Perception Challenges</a:t>
            </a:r>
          </a:p>
        </p:txBody>
      </p:sp>
      <p:sp>
        <p:nvSpPr>
          <p:cNvPr id="4" name="Rectangle 1">
            <a:extLst>
              <a:ext uri="{FF2B5EF4-FFF2-40B4-BE49-F238E27FC236}">
                <a16:creationId xmlns:a16="http://schemas.microsoft.com/office/drawing/2014/main" id="{8D2B103A-C7A4-44F2-E542-89B9F121E712}"/>
              </a:ext>
            </a:extLst>
          </p:cNvPr>
          <p:cNvSpPr>
            <a:spLocks noGrp="1" noChangeArrowheads="1"/>
          </p:cNvSpPr>
          <p:nvPr>
            <p:ph type="subTitle" idx="1"/>
          </p:nvPr>
        </p:nvSpPr>
        <p:spPr bwMode="auto">
          <a:xfrm>
            <a:off x="1054360" y="1452816"/>
            <a:ext cx="10683868"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Sensors Used:</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Cameras: Visual interpretation.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LiDAR: Distance measurement.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Radar: Object detection through obstacles.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IMUs: Measure motion and orientation.</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Issues:</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Sensors provide incomplete, noisy, or distorted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Lighting, rain, fog can severely impact sensor performance.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Solution:</a:t>
            </a:r>
            <a:b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We use sensor fusion techniques, combining the strengths of each sensor, to create a reliable view of the environment.</a:t>
            </a:r>
          </a:p>
        </p:txBody>
      </p:sp>
      <p:pic>
        <p:nvPicPr>
          <p:cNvPr id="6" name="Picture 5" descr="A cartoon of a robot&#10;&#10;AI-generated content may be incorrect.">
            <a:extLst>
              <a:ext uri="{FF2B5EF4-FFF2-40B4-BE49-F238E27FC236}">
                <a16:creationId xmlns:a16="http://schemas.microsoft.com/office/drawing/2014/main" id="{714CB26E-6B63-6C23-C80C-E678B44A678E}"/>
              </a:ext>
            </a:extLst>
          </p:cNvPr>
          <p:cNvPicPr>
            <a:picLocks noChangeAspect="1"/>
          </p:cNvPicPr>
          <p:nvPr/>
        </p:nvPicPr>
        <p:blipFill>
          <a:blip r:embed="rId2"/>
          <a:stretch>
            <a:fillRect/>
          </a:stretch>
        </p:blipFill>
        <p:spPr>
          <a:xfrm>
            <a:off x="6585078" y="1209118"/>
            <a:ext cx="4188669" cy="2385759"/>
          </a:xfrm>
          <a:prstGeom prst="rect">
            <a:avLst/>
          </a:prstGeom>
        </p:spPr>
      </p:pic>
    </p:spTree>
    <p:extLst>
      <p:ext uri="{BB962C8B-B14F-4D97-AF65-F5344CB8AC3E}">
        <p14:creationId xmlns:p14="http://schemas.microsoft.com/office/powerpoint/2010/main" val="4159741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5837C-F4D0-745D-567E-EE6D66DD2489}"/>
              </a:ext>
            </a:extLst>
          </p:cNvPr>
          <p:cNvSpPr>
            <a:spLocks noGrp="1"/>
          </p:cNvSpPr>
          <p:nvPr>
            <p:ph type="ctrTitle"/>
          </p:nvPr>
        </p:nvSpPr>
        <p:spPr>
          <a:xfrm>
            <a:off x="1000615" y="365759"/>
            <a:ext cx="9418320" cy="760445"/>
          </a:xfrm>
        </p:spPr>
        <p:txBody>
          <a:bodyPr>
            <a:normAutofit/>
          </a:bodyPr>
          <a:lstStyle/>
          <a:p>
            <a:r>
              <a:rPr lang="en-US" sz="4000" b="1" dirty="0">
                <a:latin typeface="Times New Roman" panose="02020603050405020304" pitchFamily="18" charset="0"/>
                <a:cs typeface="Times New Roman" panose="02020603050405020304" pitchFamily="18" charset="0"/>
              </a:rPr>
              <a:t>Planning and Control Challenges</a:t>
            </a:r>
          </a:p>
        </p:txBody>
      </p:sp>
      <p:sp>
        <p:nvSpPr>
          <p:cNvPr id="3" name="Subtitle 2">
            <a:extLst>
              <a:ext uri="{FF2B5EF4-FFF2-40B4-BE49-F238E27FC236}">
                <a16:creationId xmlns:a16="http://schemas.microsoft.com/office/drawing/2014/main" id="{72D78BF8-EE95-B887-86AD-C2270CB0F19A}"/>
              </a:ext>
            </a:extLst>
          </p:cNvPr>
          <p:cNvSpPr>
            <a:spLocks noGrp="1"/>
          </p:cNvSpPr>
          <p:nvPr>
            <p:ph type="subTitle" idx="1"/>
          </p:nvPr>
        </p:nvSpPr>
        <p:spPr>
          <a:xfrm>
            <a:off x="1129004" y="1483568"/>
            <a:ext cx="9551188" cy="3107094"/>
          </a:xfrm>
        </p:spPr>
        <p:txBody>
          <a:bodyPr>
            <a:normAutofit lnSpcReduction="10000"/>
          </a:bodyPr>
          <a:lstStyle/>
          <a:p>
            <a:pPr>
              <a:buNone/>
            </a:pPr>
            <a:r>
              <a:rPr lang="en-US" sz="2000" b="1" dirty="0">
                <a:solidFill>
                  <a:schemeClr val="tx1"/>
                </a:solidFill>
                <a:latin typeface="Times New Roman" panose="02020603050405020304" pitchFamily="18" charset="0"/>
                <a:cs typeface="Times New Roman" panose="02020603050405020304" pitchFamily="18" charset="0"/>
              </a:rPr>
              <a:t>Path Planning:</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Robots must plan efficient paths while dynamically responding to moving obstacles like people, vehicles, or animals.</a:t>
            </a:r>
          </a:p>
          <a:p>
            <a:pPr>
              <a:buNone/>
            </a:pPr>
            <a:r>
              <a:rPr lang="en-US" sz="2000" b="1" dirty="0">
                <a:solidFill>
                  <a:schemeClr val="tx1"/>
                </a:solidFill>
                <a:latin typeface="Times New Roman" panose="02020603050405020304" pitchFamily="18" charset="0"/>
                <a:cs typeface="Times New Roman" panose="02020603050405020304" pitchFamily="18" charset="0"/>
              </a:rPr>
              <a:t>Control:</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Precise control is needed to smoothly navigate varying terrains and adjust for forces like friction or slippage.</a:t>
            </a:r>
          </a:p>
          <a:p>
            <a:r>
              <a:rPr lang="en-US" sz="2000" b="1" dirty="0">
                <a:solidFill>
                  <a:schemeClr val="tx1"/>
                </a:solidFill>
                <a:latin typeface="Times New Roman" panose="02020603050405020304" pitchFamily="18" charset="0"/>
                <a:cs typeface="Times New Roman" panose="02020603050405020304" pitchFamily="18" charset="0"/>
              </a:rPr>
              <a:t>Solution:</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We integrate real-time re-planning algorithms with reinforcement learning-based control to maintain safe and adaptive motion.</a:t>
            </a:r>
          </a:p>
          <a:p>
            <a:endParaRPr lang="en-US" dirty="0"/>
          </a:p>
        </p:txBody>
      </p:sp>
      <p:pic>
        <p:nvPicPr>
          <p:cNvPr id="5" name="Picture 4" descr="A diagram of a robot&#10;&#10;AI-generated content may be incorrect.">
            <a:extLst>
              <a:ext uri="{FF2B5EF4-FFF2-40B4-BE49-F238E27FC236}">
                <a16:creationId xmlns:a16="http://schemas.microsoft.com/office/drawing/2014/main" id="{E52F14A9-228F-34EF-2D24-0B90143C79E2}"/>
              </a:ext>
            </a:extLst>
          </p:cNvPr>
          <p:cNvPicPr>
            <a:picLocks noChangeAspect="1"/>
          </p:cNvPicPr>
          <p:nvPr/>
        </p:nvPicPr>
        <p:blipFill>
          <a:blip r:embed="rId2"/>
          <a:stretch>
            <a:fillRect/>
          </a:stretch>
        </p:blipFill>
        <p:spPr>
          <a:xfrm>
            <a:off x="6475446" y="4353767"/>
            <a:ext cx="4764054" cy="2289630"/>
          </a:xfrm>
          <a:prstGeom prst="rect">
            <a:avLst/>
          </a:prstGeom>
        </p:spPr>
      </p:pic>
    </p:spTree>
    <p:extLst>
      <p:ext uri="{BB962C8B-B14F-4D97-AF65-F5344CB8AC3E}">
        <p14:creationId xmlns:p14="http://schemas.microsoft.com/office/powerpoint/2010/main" val="32054757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27393-4D4F-0241-1632-D694C7A1A294}"/>
              </a:ext>
            </a:extLst>
          </p:cNvPr>
          <p:cNvSpPr>
            <a:spLocks noGrp="1"/>
          </p:cNvSpPr>
          <p:nvPr>
            <p:ph type="ctrTitle"/>
          </p:nvPr>
        </p:nvSpPr>
        <p:spPr>
          <a:xfrm>
            <a:off x="1047268" y="365760"/>
            <a:ext cx="9418320" cy="569167"/>
          </a:xfrm>
        </p:spPr>
        <p:txBody>
          <a:bodyPr>
            <a:noAutofit/>
          </a:bodyPr>
          <a:lstStyle/>
          <a:p>
            <a:r>
              <a:rPr lang="en-US" sz="4000" b="1" dirty="0">
                <a:latin typeface="Times New Roman" panose="02020603050405020304" pitchFamily="18" charset="0"/>
                <a:cs typeface="Times New Roman" panose="02020603050405020304" pitchFamily="18" charset="0"/>
              </a:rPr>
              <a:t>AI Methods Overview</a:t>
            </a:r>
          </a:p>
        </p:txBody>
      </p:sp>
      <p:sp>
        <p:nvSpPr>
          <p:cNvPr id="3" name="Subtitle 2">
            <a:extLst>
              <a:ext uri="{FF2B5EF4-FFF2-40B4-BE49-F238E27FC236}">
                <a16:creationId xmlns:a16="http://schemas.microsoft.com/office/drawing/2014/main" id="{6412F4B0-E8DC-38D5-1F6C-A36AE7CBF468}"/>
              </a:ext>
            </a:extLst>
          </p:cNvPr>
          <p:cNvSpPr>
            <a:spLocks noGrp="1"/>
          </p:cNvSpPr>
          <p:nvPr>
            <p:ph type="subTitle" idx="1"/>
          </p:nvPr>
        </p:nvSpPr>
        <p:spPr>
          <a:xfrm>
            <a:off x="1274798" y="1248664"/>
            <a:ext cx="10799013" cy="5030837"/>
          </a:xfrm>
        </p:spPr>
        <p:txBody>
          <a:bodyPr>
            <a:normAutofit/>
          </a:bodyPr>
          <a:lstStyle/>
          <a:p>
            <a:pPr>
              <a:spcBef>
                <a:spcPts val="0"/>
              </a:spcBef>
              <a:buNone/>
            </a:pPr>
            <a:r>
              <a:rPr lang="en-US" sz="2000" b="1" dirty="0">
                <a:solidFill>
                  <a:schemeClr val="tx1"/>
                </a:solidFill>
                <a:latin typeface="Times New Roman" panose="02020603050405020304" pitchFamily="18" charset="0"/>
                <a:cs typeface="Times New Roman" panose="02020603050405020304" pitchFamily="18" charset="0"/>
              </a:rPr>
              <a:t>Deep Reinforcement Learning (DRL):</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We train the robot by rewarding good navigation </a:t>
            </a:r>
          </a:p>
          <a:p>
            <a:pPr>
              <a:spcBef>
                <a:spcPts val="0"/>
              </a:spcBef>
              <a:buNone/>
            </a:pPr>
            <a:r>
              <a:rPr lang="en-US" sz="2000" dirty="0">
                <a:solidFill>
                  <a:schemeClr val="tx1"/>
                </a:solidFill>
                <a:latin typeface="Times New Roman" panose="02020603050405020304" pitchFamily="18" charset="0"/>
                <a:cs typeface="Times New Roman" panose="02020603050405020304" pitchFamily="18" charset="0"/>
              </a:rPr>
              <a:t>actions and penalizing mistakes, allowing it to </a:t>
            </a:r>
          </a:p>
          <a:p>
            <a:pPr>
              <a:spcBef>
                <a:spcPts val="0"/>
              </a:spcBef>
              <a:buNone/>
            </a:pPr>
            <a:r>
              <a:rPr lang="en-US" sz="2000" dirty="0">
                <a:solidFill>
                  <a:schemeClr val="tx1"/>
                </a:solidFill>
                <a:latin typeface="Times New Roman" panose="02020603050405020304" pitchFamily="18" charset="0"/>
                <a:cs typeface="Times New Roman" panose="02020603050405020304" pitchFamily="18" charset="0"/>
              </a:rPr>
              <a:t>learn safe strategies over time.</a:t>
            </a:r>
          </a:p>
          <a:p>
            <a:pPr>
              <a:buNone/>
            </a:pPr>
            <a:endParaRPr lang="en-US" sz="2000" b="1" dirty="0">
              <a:solidFill>
                <a:schemeClr val="tx1"/>
              </a:solidFill>
              <a:latin typeface="Times New Roman" panose="02020603050405020304" pitchFamily="18" charset="0"/>
              <a:cs typeface="Times New Roman" panose="02020603050405020304" pitchFamily="18" charset="0"/>
            </a:endParaRPr>
          </a:p>
          <a:p>
            <a:pPr>
              <a:spcBef>
                <a:spcPts val="0"/>
              </a:spcBef>
              <a:buNone/>
            </a:pPr>
            <a:r>
              <a:rPr lang="en-US" sz="2000" b="1" dirty="0">
                <a:solidFill>
                  <a:schemeClr val="tx1"/>
                </a:solidFill>
                <a:latin typeface="Times New Roman" panose="02020603050405020304" pitchFamily="18" charset="0"/>
                <a:cs typeface="Times New Roman" panose="02020603050405020304" pitchFamily="18" charset="0"/>
              </a:rPr>
              <a:t>Path Planning Algorithms:</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We use classic algorithms like A*, Dijkstra, and sampling-based RRT, </a:t>
            </a:r>
          </a:p>
          <a:p>
            <a:pPr>
              <a:spcBef>
                <a:spcPts val="0"/>
              </a:spcBef>
              <a:buNone/>
            </a:pPr>
            <a:r>
              <a:rPr lang="en-US" sz="2000" dirty="0">
                <a:solidFill>
                  <a:schemeClr val="tx1"/>
                </a:solidFill>
                <a:latin typeface="Times New Roman" panose="02020603050405020304" pitchFamily="18" charset="0"/>
                <a:cs typeface="Times New Roman" panose="02020603050405020304" pitchFamily="18" charset="0"/>
              </a:rPr>
              <a:t>then enhance them with AI to make planning faster and smarter.</a:t>
            </a:r>
          </a:p>
          <a:p>
            <a:pPr>
              <a:buNone/>
            </a:pPr>
            <a:endParaRPr lang="en-US" sz="2000" dirty="0">
              <a:solidFill>
                <a:schemeClr val="tx1"/>
              </a:solidFill>
              <a:latin typeface="Times New Roman" panose="02020603050405020304" pitchFamily="18" charset="0"/>
              <a:cs typeface="Times New Roman" panose="02020603050405020304" pitchFamily="18" charset="0"/>
            </a:endParaRPr>
          </a:p>
          <a:p>
            <a:pPr>
              <a:spcBef>
                <a:spcPts val="0"/>
              </a:spcBef>
            </a:pPr>
            <a:r>
              <a:rPr lang="en-US" sz="2000" b="1" dirty="0">
                <a:solidFill>
                  <a:schemeClr val="tx1"/>
                </a:solidFill>
                <a:latin typeface="Times New Roman" panose="02020603050405020304" pitchFamily="18" charset="0"/>
                <a:cs typeface="Times New Roman" panose="02020603050405020304" pitchFamily="18" charset="0"/>
              </a:rPr>
              <a:t>Multi-Agent Coordination:</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For scenarios with multiple robots, we design decentralized </a:t>
            </a:r>
          </a:p>
          <a:p>
            <a:pPr>
              <a:spcBef>
                <a:spcPts val="0"/>
              </a:spcBef>
            </a:pPr>
            <a:r>
              <a:rPr lang="en-US" sz="2000" dirty="0">
                <a:solidFill>
                  <a:schemeClr val="tx1"/>
                </a:solidFill>
                <a:latin typeface="Times New Roman" panose="02020603050405020304" pitchFamily="18" charset="0"/>
                <a:cs typeface="Times New Roman" panose="02020603050405020304" pitchFamily="18" charset="0"/>
              </a:rPr>
              <a:t>coordination techniques inspired by swarm intelligence to </a:t>
            </a:r>
          </a:p>
          <a:p>
            <a:pPr>
              <a:spcBef>
                <a:spcPts val="0"/>
              </a:spcBef>
            </a:pPr>
            <a:r>
              <a:rPr lang="en-US" sz="2000" dirty="0">
                <a:solidFill>
                  <a:schemeClr val="tx1"/>
                </a:solidFill>
                <a:latin typeface="Times New Roman" panose="02020603050405020304" pitchFamily="18" charset="0"/>
                <a:cs typeface="Times New Roman" panose="02020603050405020304" pitchFamily="18" charset="0"/>
              </a:rPr>
              <a:t>avoid collisions and work collaboratively.</a:t>
            </a:r>
          </a:p>
          <a:p>
            <a:endParaRPr lang="en-US" dirty="0"/>
          </a:p>
        </p:txBody>
      </p:sp>
      <p:pic>
        <p:nvPicPr>
          <p:cNvPr id="2050" name="Picture 2" descr="Generated image">
            <a:extLst>
              <a:ext uri="{FF2B5EF4-FFF2-40B4-BE49-F238E27FC236}">
                <a16:creationId xmlns:a16="http://schemas.microsoft.com/office/drawing/2014/main" id="{48087D08-762A-97BC-222B-5E7E29BC8D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68343" y="4302967"/>
            <a:ext cx="2099388" cy="209938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Generated image">
            <a:extLst>
              <a:ext uri="{FF2B5EF4-FFF2-40B4-BE49-F238E27FC236}">
                <a16:creationId xmlns:a16="http://schemas.microsoft.com/office/drawing/2014/main" id="{5312A9DC-EA7B-BFF2-DD2A-6593D1FDDD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68343" y="884855"/>
            <a:ext cx="2024742" cy="20247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016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787D7-1710-B6AE-92D2-341FDF9A576D}"/>
              </a:ext>
            </a:extLst>
          </p:cNvPr>
          <p:cNvSpPr>
            <a:spLocks noGrp="1"/>
          </p:cNvSpPr>
          <p:nvPr>
            <p:ph type="ctrTitle"/>
          </p:nvPr>
        </p:nvSpPr>
        <p:spPr>
          <a:xfrm>
            <a:off x="972623" y="365760"/>
            <a:ext cx="9418320" cy="578498"/>
          </a:xfrm>
        </p:spPr>
        <p:txBody>
          <a:bodyPr>
            <a:noAutofit/>
          </a:bodyPr>
          <a:lstStyle/>
          <a:p>
            <a:r>
              <a:rPr lang="en-US" sz="4000" b="1" dirty="0">
                <a:latin typeface="Times New Roman" panose="02020603050405020304" pitchFamily="18" charset="0"/>
                <a:cs typeface="Times New Roman" panose="02020603050405020304" pitchFamily="18" charset="0"/>
              </a:rPr>
              <a:t>Simulation Setup</a:t>
            </a:r>
          </a:p>
        </p:txBody>
      </p:sp>
      <p:sp>
        <p:nvSpPr>
          <p:cNvPr id="3" name="Subtitle 2">
            <a:extLst>
              <a:ext uri="{FF2B5EF4-FFF2-40B4-BE49-F238E27FC236}">
                <a16:creationId xmlns:a16="http://schemas.microsoft.com/office/drawing/2014/main" id="{F595CBE8-A45A-A067-FB35-C0649D61A804}"/>
              </a:ext>
            </a:extLst>
          </p:cNvPr>
          <p:cNvSpPr>
            <a:spLocks noGrp="1"/>
          </p:cNvSpPr>
          <p:nvPr>
            <p:ph type="subTitle" idx="1"/>
          </p:nvPr>
        </p:nvSpPr>
        <p:spPr>
          <a:xfrm>
            <a:off x="1147666" y="1296955"/>
            <a:ext cx="7091266" cy="5195285"/>
          </a:xfrm>
        </p:spPr>
        <p:txBody>
          <a:bodyPr>
            <a:normAutofit/>
          </a:bodyPr>
          <a:lstStyle/>
          <a:p>
            <a:pPr>
              <a:buNone/>
            </a:pPr>
            <a:r>
              <a:rPr lang="en-US" sz="2000" b="1" dirty="0">
                <a:solidFill>
                  <a:schemeClr val="tx1"/>
                </a:solidFill>
                <a:latin typeface="Times New Roman" panose="02020603050405020304" pitchFamily="18" charset="0"/>
                <a:cs typeface="Times New Roman" panose="02020603050405020304" pitchFamily="18" charset="0"/>
              </a:rPr>
              <a:t>Tools:</a:t>
            </a:r>
            <a:endParaRPr lang="en-US" sz="2000" dirty="0">
              <a:solidFill>
                <a:schemeClr val="tx1"/>
              </a:solidFill>
              <a:latin typeface="Times New Roman" panose="02020603050405020304" pitchFamily="18" charset="0"/>
              <a:cs typeface="Times New Roman" panose="02020603050405020304" pitchFamily="18" charset="0"/>
            </a:endParaRPr>
          </a:p>
          <a:p>
            <a:r>
              <a:rPr lang="en-US" sz="2000" b="1" dirty="0">
                <a:solidFill>
                  <a:schemeClr val="tx1"/>
                </a:solidFill>
                <a:latin typeface="Times New Roman" panose="02020603050405020304" pitchFamily="18" charset="0"/>
                <a:cs typeface="Times New Roman" panose="02020603050405020304" pitchFamily="18" charset="0"/>
              </a:rPr>
              <a:t>Gazebo:</a:t>
            </a:r>
            <a:r>
              <a:rPr lang="en-US" sz="2000" dirty="0">
                <a:solidFill>
                  <a:schemeClr val="tx1"/>
                </a:solidFill>
                <a:latin typeface="Times New Roman" panose="02020603050405020304" pitchFamily="18" charset="0"/>
                <a:cs typeface="Times New Roman" panose="02020603050405020304" pitchFamily="18" charset="0"/>
              </a:rPr>
              <a:t> Simulates ground robots in urban and off-road settings.</a:t>
            </a:r>
          </a:p>
          <a:p>
            <a:r>
              <a:rPr lang="en-US" sz="2000" b="1" dirty="0">
                <a:solidFill>
                  <a:schemeClr val="tx1"/>
                </a:solidFill>
                <a:latin typeface="Times New Roman" panose="02020603050405020304" pitchFamily="18" charset="0"/>
                <a:cs typeface="Times New Roman" panose="02020603050405020304" pitchFamily="18" charset="0"/>
              </a:rPr>
              <a:t>CARLA:</a:t>
            </a:r>
            <a:r>
              <a:rPr lang="en-US" sz="2000" dirty="0">
                <a:solidFill>
                  <a:schemeClr val="tx1"/>
                </a:solidFill>
                <a:latin typeface="Times New Roman" panose="02020603050405020304" pitchFamily="18" charset="0"/>
                <a:cs typeface="Times New Roman" panose="02020603050405020304" pitchFamily="18" charset="0"/>
              </a:rPr>
              <a:t> Simulates autonomous cars in realistic traffic scenarios.</a:t>
            </a:r>
          </a:p>
          <a:p>
            <a:r>
              <a:rPr lang="en-US" sz="2000" b="1" dirty="0">
                <a:solidFill>
                  <a:schemeClr val="tx1"/>
                </a:solidFill>
                <a:latin typeface="Times New Roman" panose="02020603050405020304" pitchFamily="18" charset="0"/>
                <a:cs typeface="Times New Roman" panose="02020603050405020304" pitchFamily="18" charset="0"/>
              </a:rPr>
              <a:t>AirSim:</a:t>
            </a:r>
            <a:r>
              <a:rPr lang="en-US" sz="2000" dirty="0">
                <a:solidFill>
                  <a:schemeClr val="tx1"/>
                </a:solidFill>
                <a:latin typeface="Times New Roman" panose="02020603050405020304" pitchFamily="18" charset="0"/>
                <a:cs typeface="Times New Roman" panose="02020603050405020304" pitchFamily="18" charset="0"/>
              </a:rPr>
              <a:t> Simulates aerial drones in outdoor environments.</a:t>
            </a:r>
          </a:p>
          <a:p>
            <a:endParaRPr lang="en-US" sz="2000" b="1" dirty="0">
              <a:solidFill>
                <a:schemeClr val="tx1"/>
              </a:solidFill>
              <a:latin typeface="Times New Roman" panose="02020603050405020304" pitchFamily="18" charset="0"/>
              <a:cs typeface="Times New Roman" panose="02020603050405020304" pitchFamily="18" charset="0"/>
            </a:endParaRPr>
          </a:p>
          <a:p>
            <a:r>
              <a:rPr lang="en-US" sz="2000" b="1" dirty="0">
                <a:solidFill>
                  <a:schemeClr val="tx1"/>
                </a:solidFill>
                <a:latin typeface="Times New Roman" panose="02020603050405020304" pitchFamily="18" charset="0"/>
                <a:cs typeface="Times New Roman" panose="02020603050405020304" pitchFamily="18" charset="0"/>
              </a:rPr>
              <a:t>Conditions Simulated:</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We test robots under various weather conditions like rain, fog, and poor lighting, with static and moving obstacles.</a:t>
            </a:r>
          </a:p>
          <a:p>
            <a:endParaRPr lang="en-US" dirty="0"/>
          </a:p>
        </p:txBody>
      </p:sp>
      <p:sp>
        <p:nvSpPr>
          <p:cNvPr id="4" name="AutoShape 2" descr="Generated image">
            <a:extLst>
              <a:ext uri="{FF2B5EF4-FFF2-40B4-BE49-F238E27FC236}">
                <a16:creationId xmlns:a16="http://schemas.microsoft.com/office/drawing/2014/main" id="{9FF8B3FF-1731-D7CF-5638-7E8B64527BF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80" name="Picture 8" descr="Generated image">
            <a:extLst>
              <a:ext uri="{FF2B5EF4-FFF2-40B4-BE49-F238E27FC236}">
                <a16:creationId xmlns:a16="http://schemas.microsoft.com/office/drawing/2014/main" id="{1949A814-8177-2419-01AA-297BD72AC4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8302" y="1528665"/>
            <a:ext cx="3965510" cy="28940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9859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27D1D-AF25-EFBB-C294-4F4ECE9CDB72}"/>
              </a:ext>
            </a:extLst>
          </p:cNvPr>
          <p:cNvSpPr>
            <a:spLocks noGrp="1"/>
          </p:cNvSpPr>
          <p:nvPr>
            <p:ph type="ctrTitle"/>
          </p:nvPr>
        </p:nvSpPr>
        <p:spPr>
          <a:xfrm>
            <a:off x="897978" y="365760"/>
            <a:ext cx="9418320" cy="603317"/>
          </a:xfrm>
        </p:spPr>
        <p:txBody>
          <a:bodyPr>
            <a:normAutofit fontScale="90000"/>
          </a:bodyPr>
          <a:lstStyle/>
          <a:p>
            <a:r>
              <a:rPr lang="en-US" sz="4000" b="1" dirty="0">
                <a:latin typeface="Times New Roman" panose="02020603050405020304" pitchFamily="18" charset="0"/>
                <a:cs typeface="Times New Roman" panose="02020603050405020304" pitchFamily="18" charset="0"/>
              </a:rPr>
              <a:t>Experimental Design &amp; Metrics</a:t>
            </a:r>
          </a:p>
        </p:txBody>
      </p:sp>
      <p:sp>
        <p:nvSpPr>
          <p:cNvPr id="3" name="Subtitle 2">
            <a:extLst>
              <a:ext uri="{FF2B5EF4-FFF2-40B4-BE49-F238E27FC236}">
                <a16:creationId xmlns:a16="http://schemas.microsoft.com/office/drawing/2014/main" id="{9B3C299A-5A73-1C16-0DB6-276BA2DA38FB}"/>
              </a:ext>
            </a:extLst>
          </p:cNvPr>
          <p:cNvSpPr>
            <a:spLocks noGrp="1"/>
          </p:cNvSpPr>
          <p:nvPr>
            <p:ph type="subTitle" idx="1"/>
          </p:nvPr>
        </p:nvSpPr>
        <p:spPr>
          <a:xfrm>
            <a:off x="952501" y="1352940"/>
            <a:ext cx="9363797" cy="3088432"/>
          </a:xfrm>
        </p:spPr>
        <p:txBody>
          <a:bodyPr>
            <a:normAutofit fontScale="92500" lnSpcReduction="20000"/>
          </a:bodyPr>
          <a:lstStyle/>
          <a:p>
            <a:pPr>
              <a:buNone/>
            </a:pPr>
            <a:r>
              <a:rPr lang="en-US" b="1" dirty="0">
                <a:solidFill>
                  <a:schemeClr val="tx1"/>
                </a:solidFill>
                <a:latin typeface="Times New Roman" panose="02020603050405020304" pitchFamily="18" charset="0"/>
                <a:cs typeface="Times New Roman" panose="02020603050405020304" pitchFamily="18" charset="0"/>
              </a:rPr>
              <a:t>Training Setup:</a:t>
            </a:r>
            <a:br>
              <a:rPr lang="en-US" dirty="0">
                <a:solidFill>
                  <a:schemeClr val="tx1"/>
                </a:solidFill>
                <a:latin typeface="Times New Roman" panose="02020603050405020304" pitchFamily="18" charset="0"/>
                <a:cs typeface="Times New Roman" panose="02020603050405020304" pitchFamily="18" charset="0"/>
              </a:rPr>
            </a:br>
            <a:r>
              <a:rPr lang="en-US" dirty="0">
                <a:solidFill>
                  <a:schemeClr val="tx1"/>
                </a:solidFill>
                <a:latin typeface="Times New Roman" panose="02020603050405020304" pitchFamily="18" charset="0"/>
                <a:cs typeface="Times New Roman" panose="02020603050405020304" pitchFamily="18" charset="0"/>
              </a:rPr>
              <a:t>Robots are trained using closed-loop reinforcement learning where they learn by trial and error in diverse environments.</a:t>
            </a:r>
          </a:p>
          <a:p>
            <a:pPr>
              <a:buNone/>
            </a:pPr>
            <a:r>
              <a:rPr lang="en-US" b="1" dirty="0">
                <a:solidFill>
                  <a:schemeClr val="tx1"/>
                </a:solidFill>
                <a:latin typeface="Times New Roman" panose="02020603050405020304" pitchFamily="18" charset="0"/>
                <a:cs typeface="Times New Roman" panose="02020603050405020304" pitchFamily="18" charset="0"/>
              </a:rPr>
              <a:t>Evaluation Metrics:</a:t>
            </a:r>
            <a:endParaRPr lang="en-US"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b="1" dirty="0">
                <a:solidFill>
                  <a:schemeClr val="tx1"/>
                </a:solidFill>
                <a:latin typeface="Times New Roman" panose="02020603050405020304" pitchFamily="18" charset="0"/>
                <a:cs typeface="Times New Roman" panose="02020603050405020304" pitchFamily="18" charset="0"/>
              </a:rPr>
              <a:t>Navigation Success Rate:</a:t>
            </a:r>
            <a:r>
              <a:rPr lang="en-US" dirty="0">
                <a:solidFill>
                  <a:schemeClr val="tx1"/>
                </a:solidFill>
                <a:latin typeface="Times New Roman" panose="02020603050405020304" pitchFamily="18" charset="0"/>
                <a:cs typeface="Times New Roman" panose="02020603050405020304" pitchFamily="18" charset="0"/>
              </a:rPr>
              <a:t> % of missions completed without failure.</a:t>
            </a:r>
          </a:p>
          <a:p>
            <a:pPr>
              <a:buFont typeface="Arial" panose="020B0604020202020204" pitchFamily="34" charset="0"/>
              <a:buChar char="•"/>
            </a:pPr>
            <a:r>
              <a:rPr lang="en-US" b="1" dirty="0">
                <a:solidFill>
                  <a:schemeClr val="tx1"/>
                </a:solidFill>
                <a:latin typeface="Times New Roman" panose="02020603050405020304" pitchFamily="18" charset="0"/>
                <a:cs typeface="Times New Roman" panose="02020603050405020304" pitchFamily="18" charset="0"/>
              </a:rPr>
              <a:t>Collision Avoidance Efficiency:</a:t>
            </a:r>
            <a:r>
              <a:rPr lang="en-US" dirty="0">
                <a:solidFill>
                  <a:schemeClr val="tx1"/>
                </a:solidFill>
                <a:latin typeface="Times New Roman" panose="02020603050405020304" pitchFamily="18" charset="0"/>
                <a:cs typeface="Times New Roman" panose="02020603050405020304" pitchFamily="18" charset="0"/>
              </a:rPr>
              <a:t> How rarely the robot hits obstacles.</a:t>
            </a:r>
          </a:p>
          <a:p>
            <a:pPr>
              <a:buFont typeface="Arial" panose="020B0604020202020204" pitchFamily="34" charset="0"/>
              <a:buChar char="•"/>
            </a:pPr>
            <a:r>
              <a:rPr lang="en-US" b="1" dirty="0">
                <a:solidFill>
                  <a:schemeClr val="tx1"/>
                </a:solidFill>
                <a:latin typeface="Times New Roman" panose="02020603050405020304" pitchFamily="18" charset="0"/>
                <a:cs typeface="Times New Roman" panose="02020603050405020304" pitchFamily="18" charset="0"/>
              </a:rPr>
              <a:t>Energy Consumption:</a:t>
            </a:r>
            <a:r>
              <a:rPr lang="en-US" dirty="0">
                <a:solidFill>
                  <a:schemeClr val="tx1"/>
                </a:solidFill>
                <a:latin typeface="Times New Roman" panose="02020603050405020304" pitchFamily="18" charset="0"/>
                <a:cs typeface="Times New Roman" panose="02020603050405020304" pitchFamily="18" charset="0"/>
              </a:rPr>
              <a:t> How efficiently the robot uses its battery.</a:t>
            </a:r>
          </a:p>
          <a:p>
            <a:pPr>
              <a:buFont typeface="Arial" panose="020B0604020202020204" pitchFamily="34" charset="0"/>
              <a:buChar char="•"/>
            </a:pPr>
            <a:r>
              <a:rPr lang="en-US" b="1" dirty="0">
                <a:solidFill>
                  <a:schemeClr val="tx1"/>
                </a:solidFill>
                <a:latin typeface="Times New Roman" panose="02020603050405020304" pitchFamily="18" charset="0"/>
                <a:cs typeface="Times New Roman" panose="02020603050405020304" pitchFamily="18" charset="0"/>
              </a:rPr>
              <a:t>Adaptive Learning Rate:</a:t>
            </a:r>
            <a:r>
              <a:rPr lang="en-US" dirty="0">
                <a:solidFill>
                  <a:schemeClr val="tx1"/>
                </a:solidFill>
                <a:latin typeface="Times New Roman" panose="02020603050405020304" pitchFamily="18" charset="0"/>
                <a:cs typeface="Times New Roman" panose="02020603050405020304" pitchFamily="18" charset="0"/>
              </a:rPr>
              <a:t> How quickly it learns and adapts in new conditions.</a:t>
            </a:r>
          </a:p>
          <a:p>
            <a:endParaRPr lang="en-US" dirty="0"/>
          </a:p>
        </p:txBody>
      </p:sp>
      <p:pic>
        <p:nvPicPr>
          <p:cNvPr id="4100" name="Picture 4" descr="Generated image">
            <a:extLst>
              <a:ext uri="{FF2B5EF4-FFF2-40B4-BE49-F238E27FC236}">
                <a16:creationId xmlns:a16="http://schemas.microsoft.com/office/drawing/2014/main" id="{6D125839-EAC0-6413-55AC-F911318AFB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85796" y="4464437"/>
            <a:ext cx="5840963" cy="2081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752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F0AF1-52F2-22E3-E578-515A89980B7D}"/>
              </a:ext>
            </a:extLst>
          </p:cNvPr>
          <p:cNvSpPr>
            <a:spLocks noGrp="1"/>
          </p:cNvSpPr>
          <p:nvPr>
            <p:ph type="ctrTitle"/>
          </p:nvPr>
        </p:nvSpPr>
        <p:spPr>
          <a:xfrm>
            <a:off x="963292" y="365760"/>
            <a:ext cx="9418320" cy="640640"/>
          </a:xfrm>
        </p:spPr>
        <p:txBody>
          <a:bodyPr>
            <a:normAutofit/>
          </a:bodyPr>
          <a:lstStyle/>
          <a:p>
            <a:r>
              <a:rPr lang="en-US" sz="4000" b="1" dirty="0">
                <a:latin typeface="Times New Roman" panose="02020603050405020304" pitchFamily="18" charset="0"/>
                <a:cs typeface="Times New Roman" panose="02020603050405020304" pitchFamily="18" charset="0"/>
              </a:rPr>
              <a:t>Expected Results</a:t>
            </a:r>
          </a:p>
        </p:txBody>
      </p:sp>
      <p:sp>
        <p:nvSpPr>
          <p:cNvPr id="3" name="Subtitle 2">
            <a:extLst>
              <a:ext uri="{FF2B5EF4-FFF2-40B4-BE49-F238E27FC236}">
                <a16:creationId xmlns:a16="http://schemas.microsoft.com/office/drawing/2014/main" id="{F5FD4CE6-6DD0-182D-F96A-59087CD21B87}"/>
              </a:ext>
            </a:extLst>
          </p:cNvPr>
          <p:cNvSpPr>
            <a:spLocks noGrp="1"/>
          </p:cNvSpPr>
          <p:nvPr>
            <p:ph type="subTitle" idx="1"/>
          </p:nvPr>
        </p:nvSpPr>
        <p:spPr>
          <a:xfrm>
            <a:off x="1063690" y="1586204"/>
            <a:ext cx="9616502" cy="4906036"/>
          </a:xfrm>
        </p:spPr>
        <p:txBody>
          <a:bodyPr>
            <a:normAutofit/>
          </a:bodyPr>
          <a:lstStyle/>
          <a:p>
            <a:pPr>
              <a:buNone/>
            </a:pPr>
            <a:r>
              <a:rPr lang="en-US" sz="2000" b="1" dirty="0">
                <a:solidFill>
                  <a:schemeClr val="tx1"/>
                </a:solidFill>
                <a:latin typeface="Times New Roman" panose="02020603050405020304" pitchFamily="18" charset="0"/>
                <a:cs typeface="Times New Roman" panose="02020603050405020304" pitchFamily="18" charset="0"/>
              </a:rPr>
              <a:t>Anticipated Outcomes:</a:t>
            </a:r>
            <a:endParaRPr lang="en-US" sz="20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Smarter, faster real-time adaptation to new environments.</a:t>
            </a:r>
          </a:p>
          <a:p>
            <a:pPr>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Better obstacle avoidance compared to traditional rule-based systems.</a:t>
            </a:r>
          </a:p>
          <a:p>
            <a:pPr>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Efficient energy usage leading to longer mission times.</a:t>
            </a:r>
          </a:p>
          <a:p>
            <a:endParaRPr lang="en-US" sz="2000" b="1" dirty="0">
              <a:solidFill>
                <a:schemeClr val="tx1"/>
              </a:solidFill>
              <a:latin typeface="Times New Roman" panose="02020603050405020304" pitchFamily="18" charset="0"/>
              <a:cs typeface="Times New Roman" panose="02020603050405020304" pitchFamily="18" charset="0"/>
            </a:endParaRPr>
          </a:p>
          <a:p>
            <a:r>
              <a:rPr lang="en-US" sz="2000" b="1" dirty="0">
                <a:solidFill>
                  <a:schemeClr val="tx1"/>
                </a:solidFill>
                <a:latin typeface="Times New Roman" panose="02020603050405020304" pitchFamily="18" charset="0"/>
                <a:cs typeface="Times New Roman" panose="02020603050405020304" pitchFamily="18" charset="0"/>
              </a:rPr>
              <a:t>Impact:</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Safer, more reliable robots capable of operating independently in the real world.</a:t>
            </a:r>
          </a:p>
          <a:p>
            <a:endParaRPr lang="en-US" dirty="0"/>
          </a:p>
        </p:txBody>
      </p:sp>
    </p:spTree>
    <p:extLst>
      <p:ext uri="{BB962C8B-B14F-4D97-AF65-F5344CB8AC3E}">
        <p14:creationId xmlns:p14="http://schemas.microsoft.com/office/powerpoint/2010/main" val="34200299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62C1A-BD02-761E-D7BD-427005DDB5D6}"/>
              </a:ext>
            </a:extLst>
          </p:cNvPr>
          <p:cNvSpPr>
            <a:spLocks noGrp="1"/>
          </p:cNvSpPr>
          <p:nvPr>
            <p:ph type="ctrTitle"/>
          </p:nvPr>
        </p:nvSpPr>
        <p:spPr>
          <a:xfrm>
            <a:off x="1028607" y="503854"/>
            <a:ext cx="9418320" cy="485192"/>
          </a:xfrm>
        </p:spPr>
        <p:txBody>
          <a:bodyPr>
            <a:normAutofit fontScale="90000"/>
          </a:bodyPr>
          <a:lstStyle/>
          <a:p>
            <a:r>
              <a:rPr lang="en-US" sz="4000" b="1" dirty="0">
                <a:latin typeface="Times New Roman" panose="02020603050405020304" pitchFamily="18" charset="0"/>
                <a:cs typeface="Times New Roman" panose="02020603050405020304" pitchFamily="18" charset="0"/>
              </a:rPr>
              <a:t>Challenges and Mitigations</a:t>
            </a:r>
          </a:p>
        </p:txBody>
      </p:sp>
      <p:sp>
        <p:nvSpPr>
          <p:cNvPr id="3" name="Subtitle 2">
            <a:extLst>
              <a:ext uri="{FF2B5EF4-FFF2-40B4-BE49-F238E27FC236}">
                <a16:creationId xmlns:a16="http://schemas.microsoft.com/office/drawing/2014/main" id="{7BE3F223-C6A3-FAAF-22B8-F23B1E987E40}"/>
              </a:ext>
            </a:extLst>
          </p:cNvPr>
          <p:cNvSpPr>
            <a:spLocks noGrp="1"/>
          </p:cNvSpPr>
          <p:nvPr>
            <p:ph type="subTitle" idx="1"/>
          </p:nvPr>
        </p:nvSpPr>
        <p:spPr>
          <a:xfrm>
            <a:off x="1261872" y="1492898"/>
            <a:ext cx="9418320" cy="4999342"/>
          </a:xfrm>
        </p:spPr>
        <p:txBody>
          <a:bodyPr>
            <a:normAutofit/>
          </a:bodyPr>
          <a:lstStyle/>
          <a:p>
            <a:pPr>
              <a:buNone/>
            </a:pPr>
            <a:r>
              <a:rPr lang="en-US" sz="2000" b="1" dirty="0">
                <a:solidFill>
                  <a:schemeClr val="tx1"/>
                </a:solidFill>
                <a:latin typeface="Times New Roman" panose="02020603050405020304" pitchFamily="18" charset="0"/>
                <a:cs typeface="Times New Roman" panose="02020603050405020304" pitchFamily="18" charset="0"/>
              </a:rPr>
              <a:t>High Computational Load:</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AI models are pruned and optimized to run on edge devices like onboard computers without needing cloud computation.</a:t>
            </a:r>
          </a:p>
          <a:p>
            <a:pPr>
              <a:buNone/>
            </a:pPr>
            <a:r>
              <a:rPr lang="en-US" sz="2000" b="1" dirty="0">
                <a:solidFill>
                  <a:schemeClr val="tx1"/>
                </a:solidFill>
                <a:latin typeface="Times New Roman" panose="02020603050405020304" pitchFamily="18" charset="0"/>
                <a:cs typeface="Times New Roman" panose="02020603050405020304" pitchFamily="18" charset="0"/>
              </a:rPr>
              <a:t>Sensor Noise:</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We apply Bayesian filtering and probabilistic data fusion to filter out bad readings and improve reliability.</a:t>
            </a:r>
          </a:p>
          <a:p>
            <a:r>
              <a:rPr lang="en-US" sz="2000" b="1" dirty="0">
                <a:solidFill>
                  <a:schemeClr val="tx1"/>
                </a:solidFill>
                <a:latin typeface="Times New Roman" panose="02020603050405020304" pitchFamily="18" charset="0"/>
                <a:cs typeface="Times New Roman" panose="02020603050405020304" pitchFamily="18" charset="0"/>
              </a:rPr>
              <a:t>Generalization to New Environments:</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We use transfer learning and domain adaptation so that robots trained in simulation can adapt quickly to real-world differences.</a:t>
            </a:r>
          </a:p>
          <a:p>
            <a:endParaRPr lang="en-US" dirty="0"/>
          </a:p>
        </p:txBody>
      </p:sp>
    </p:spTree>
    <p:extLst>
      <p:ext uri="{BB962C8B-B14F-4D97-AF65-F5344CB8AC3E}">
        <p14:creationId xmlns:p14="http://schemas.microsoft.com/office/powerpoint/2010/main" val="2843374827"/>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View</Template>
  <TotalTime>146</TotalTime>
  <Words>720</Words>
  <Application>Microsoft Office PowerPoint</Application>
  <PresentationFormat>Widescreen</PresentationFormat>
  <Paragraphs>68</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Century Schoolbook</vt:lpstr>
      <vt:lpstr>Times New Roman</vt:lpstr>
      <vt:lpstr>Wingdings 2</vt:lpstr>
      <vt:lpstr>View</vt:lpstr>
      <vt:lpstr>Intelligent Navigation and Obstacle Avoidance for Autonomous Systems</vt:lpstr>
      <vt:lpstr>Introduction &amp; Problem Definition</vt:lpstr>
      <vt:lpstr>Perception Challenges</vt:lpstr>
      <vt:lpstr>Planning and Control Challenges</vt:lpstr>
      <vt:lpstr>AI Methods Overview</vt:lpstr>
      <vt:lpstr>Simulation Setup</vt:lpstr>
      <vt:lpstr>Experimental Design &amp; Metrics</vt:lpstr>
      <vt:lpstr>Expected Results</vt:lpstr>
      <vt:lpstr>Challenges and Mitigations</vt:lpstr>
      <vt:lpstr>Conclusion &amp;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Thushara T</dc:creator>
  <cp:lastModifiedBy>Thushara T</cp:lastModifiedBy>
  <cp:revision>1</cp:revision>
  <dcterms:created xsi:type="dcterms:W3CDTF">2025-04-26T17:57:08Z</dcterms:created>
  <dcterms:modified xsi:type="dcterms:W3CDTF">2025-04-26T20:23:14Z</dcterms:modified>
</cp:coreProperties>
</file>

<file path=docProps/thumbnail.jpeg>
</file>